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4394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BE5"/>
    <a:srgbClr val="D2DEEF"/>
    <a:srgbClr val="E2D2C0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4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4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233488"/>
            <a:ext cx="24114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416" y="4748333"/>
            <a:ext cx="5388931" cy="38852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8136" cy="494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6023" y="9371332"/>
            <a:ext cx="2918136" cy="494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8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7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7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3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22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65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1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10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5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5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7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43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1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168330" y="23654"/>
            <a:ext cx="7342496" cy="389401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1628" y="0"/>
            <a:ext cx="7023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ВОЕННОСЛУЖАЩИМ И ЧЛЕНАМ ИХ СЕМЕЙ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8351"/>
              </p:ext>
            </p:extLst>
          </p:nvPr>
        </p:nvGraphicFramePr>
        <p:xfrm>
          <a:off x="261628" y="413055"/>
          <a:ext cx="7023773" cy="10020008"/>
        </p:xfrm>
        <a:graphic>
          <a:graphicData uri="http://schemas.openxmlformats.org/drawingml/2006/table">
            <a:tbl>
              <a:tblPr/>
              <a:tblGrid>
                <a:gridCol w="4767299">
                  <a:extLst>
                    <a:ext uri="{9D8B030D-6E8A-4147-A177-3AD203B41FA5}">
                      <a16:colId xmlns:a16="http://schemas.microsoft.com/office/drawing/2014/main" xmlns="" val="2596796892"/>
                    </a:ext>
                  </a:extLst>
                </a:gridCol>
                <a:gridCol w="2256474">
                  <a:extLst>
                    <a:ext uri="{9D8B030D-6E8A-4147-A177-3AD203B41FA5}">
                      <a16:colId xmlns:a16="http://schemas.microsoft.com/office/drawing/2014/main" xmlns="" val="2365679125"/>
                    </a:ext>
                  </a:extLst>
                </a:gridCol>
              </a:tblGrid>
              <a:tr h="2915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консультацию об условиях и порядке получения мер социальной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поддержки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можно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1 000 001 (Единый контактный центр)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999" marR="4999" marT="4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1481436"/>
                  </a:ext>
                </a:extLst>
              </a:tr>
              <a:tr h="151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военнослужащих и членов семей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448108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Направление в организации социального обслуживания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членов семей граждан, признанных в установленном порядке нуждающимися в социальном обслуживании в стационарной форме.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4377039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Содействие в оформлении социальных и иных выплат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мер социальной поддержки, на получение которых имеют право члены семей 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3234445"/>
                  </a:ext>
                </a:extLst>
              </a:tr>
              <a:tr h="2548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Денежная компенсация 30% расходов на оплату жилого помещения и коммунальных услуг (для семей граждан с низким доходом).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3677639"/>
                  </a:ext>
                </a:extLst>
              </a:tr>
              <a:tr h="2548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профессионального обучения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дополнительного профессионального образования членов семей 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Центры занятости населения по месту жительства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4082"/>
                  </a:ext>
                </a:extLst>
              </a:tr>
              <a:tr h="2548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Содействие в трудоустройстве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зарегистрированных в целях поиска подходящей работы и в качестве безработных членов семей 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9342650"/>
                  </a:ext>
                </a:extLst>
              </a:tr>
              <a:tr h="4678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консультирования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членов семей граждан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юридическим вопросам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юридическое бюро по Ио, а также Центр сопровождения семей участников специальной военной операции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5698395"/>
                  </a:ext>
                </a:extLst>
              </a:tr>
              <a:tr h="698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оказания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психологической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членам семей граждан.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сопровождения семей участников специальной военной операции, а также учреждение социального обслуживания населения Иркутской области по месту жительства 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6755027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гражданам и членам их семей, признанным нуждающимися в социальном обслуживании, социальной услуги по индивидуальному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сопровождению в медицинские организации.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государственные медицинские организации Иркутской области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8303122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Внеочередное оказание первичной медико-санитарной медицинской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государственных медицинских организациях Иркутской области.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5746655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посещение 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областными государственными и муниципальными учреждениями культуры Иркутской области.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мобилизованных, а также организации, подведомственные органам местного самоуправления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6837855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посещение спортивных и физкультурных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государственными и муниципальными физкультурно-спортивными организациями.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3361324"/>
                  </a:ext>
                </a:extLst>
              </a:tr>
              <a:tr h="1423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ухода за домашними животными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045028"/>
                  </a:ext>
                </a:extLst>
              </a:tr>
              <a:tr h="5029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Обследование индивидуальных жилых домов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семей граждан на предмет соблюдения требований пожарной безопасности и принятия по его итогам решения об установке автономных дымовых пожарных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извещателей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2955516"/>
                  </a:ext>
                </a:extLst>
              </a:tr>
              <a:tr h="4678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Оказание адресной помощи членам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семьей граждан в виде твердого топлива.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мобилизованных (ответственный - министерство лесного комплекса ИО)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2369082"/>
                  </a:ext>
                </a:extLst>
              </a:tr>
              <a:tr h="6270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гражданам и членам их семей единовременной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социальной выплаты на приобретение технических средств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соответствии с индивидуальными программами реабилитации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не включенных в федеральный перечень. 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8894676"/>
                  </a:ext>
                </a:extLst>
              </a:tr>
              <a:tr h="6270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гражданам и членам их семей, признанным нуждающимися в социальном обслуживании, социальной услуги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оказанию помощи в оформлении индивидуальных программ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9557729"/>
                  </a:ext>
                </a:extLst>
              </a:tr>
              <a:tr h="569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путевками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а также предоставление компенсации части стоимости путевки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на санаторно-курортное лечение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действий, и членов семей погибших (умерших) ветеранов боевых действий)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5426256"/>
                  </a:ext>
                </a:extLst>
              </a:tr>
              <a:tr h="502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военнослужащих и членов их семей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начисления пеней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 случае несвоевременного и (или) неполного внесения ими платы за жилое помещение и коммунальные услуги, взноса на капитальный ремонт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коммунальные услуги, взносы на капитальный ремонт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7495762"/>
                  </a:ext>
                </a:extLst>
              </a:tr>
              <a:tr h="8483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 от уплаты арендной 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по договорам аренды объектов недвижимого имущества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областные государственные учреждения (унитарные предприятия), выступающие арендодателями по договорам аренды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5178709"/>
                  </a:ext>
                </a:extLst>
              </a:tr>
              <a:tr h="627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ипотечного жилищного кредита с процентной ставкой, пониженной на три процентных пункта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 (инвалидов боевых действий), и членов семей погибших (умерших) ветеранов боевых действий)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764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1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183027" y="46167"/>
            <a:ext cx="7342496" cy="292388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3027" y="0"/>
            <a:ext cx="7023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ВОЕННОСЛУЖАЩИМ И ЧЛЕНАМ ИХ СЕМЕЙ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96193"/>
              </p:ext>
            </p:extLst>
          </p:nvPr>
        </p:nvGraphicFramePr>
        <p:xfrm>
          <a:off x="183027" y="338555"/>
          <a:ext cx="7132173" cy="9909938"/>
        </p:xfrm>
        <a:graphic>
          <a:graphicData uri="http://schemas.openxmlformats.org/drawingml/2006/table">
            <a:tbl>
              <a:tblPr/>
              <a:tblGrid>
                <a:gridCol w="4836124">
                  <a:extLst>
                    <a:ext uri="{9D8B030D-6E8A-4147-A177-3AD203B41FA5}">
                      <a16:colId xmlns:a16="http://schemas.microsoft.com/office/drawing/2014/main" xmlns="" val="3370760015"/>
                    </a:ext>
                  </a:extLst>
                </a:gridCol>
                <a:gridCol w="2296049">
                  <a:extLst>
                    <a:ext uri="{9D8B030D-6E8A-4147-A177-3AD203B41FA5}">
                      <a16:colId xmlns:a16="http://schemas.microsoft.com/office/drawing/2014/main" xmlns="" val="2908842260"/>
                    </a:ext>
                  </a:extLst>
                </a:gridCol>
              </a:tblGrid>
              <a:tr h="3980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консультацию об условиях и порядке получения мер социальной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поддержки</a:t>
                      </a:r>
                      <a:r>
                        <a:rPr lang="ru-RU" sz="11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можно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</a:t>
                      </a:r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1 000 001 (Единый контактный центр)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99789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военнослужащих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0216981"/>
                  </a:ext>
                </a:extLst>
              </a:tr>
              <a:tr h="7961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50 000 руб. -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в размере детям граждан, принимающих (принимавших) участие в специальной военной операции, зачисленным на обучение по образовательным программам высшего образования (программам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бакалавриата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программам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специалитета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Назначение осуществляет Минобразования Иркутской области на основании заявления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21152"/>
                  </a:ext>
                </a:extLst>
              </a:tr>
              <a:tr h="9539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детей граждан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 раз в день бесплатным питанием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а при отсутствии в образовательных организациях организованного питания - набором продуктов питания (для детей граждан из многодетных и малоимущих семей, обучающихся по  программам основного общего, среднего общего образования в  общеобразовательных организациях).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заявления, в образовательную организацию, а также портал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Госуслуги</a:t>
                      </a:r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8852"/>
                  </a:ext>
                </a:extLst>
              </a:tr>
              <a:tr h="6383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Направление во внеочередном порядке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граждан, по достижении ими 1,5 лет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дошкольные образовательные организации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подведомственные органам местного самоуправления муниципальных образований Иркутской области.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мобилизованных, а также организации, подведомственные органам местного самоуправления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1815379"/>
                  </a:ext>
                </a:extLst>
              </a:tr>
              <a:tr h="5316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 от платы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взимаемой за присмотр и уход за ребенком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дошкольных образовательных организациях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подведомственных органам местного самоуправления муниципальных образований Иркутской области.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1814541"/>
                  </a:ext>
                </a:extLst>
              </a:tr>
              <a:tr h="8381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внеочередного права на перевод ребенка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8265628"/>
                  </a:ext>
                </a:extLst>
              </a:tr>
              <a:tr h="524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внеочередного права на перевод ребенка в другую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наиболее приближенную к месту жительства семьи гражданина государственную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общеобразовательную организацию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Иркутской области.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2302439"/>
                  </a:ext>
                </a:extLst>
              </a:tr>
              <a:tr h="480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новогодних подарков детям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 и приглашение детей граждан для участия в новогодних театрализованных представлениях. 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0605177"/>
                  </a:ext>
                </a:extLst>
              </a:tr>
              <a:tr h="52492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бесплатного дополнительного образования детей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организациях. 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номеру телефона, указанного в АИС «Навигатор дополнительного образования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770147"/>
                  </a:ext>
                </a:extLst>
              </a:tr>
              <a:tr h="178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в Иркутской области»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0351836"/>
                  </a:ext>
                </a:extLst>
              </a:tr>
              <a:tr h="7961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и обеспечение отдыха и оздоровления детей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 в возрасте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    от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 до 18 лет.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(месту пребывания) на основании заявления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155021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09601"/>
                  </a:ext>
                </a:extLst>
              </a:tr>
              <a:tr h="49060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10 000 руб. -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семьям участников СВО в связи с рождением ребенка (начиная с 24.02.2022 г.)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607716"/>
                  </a:ext>
                </a:extLst>
              </a:tr>
              <a:tr h="22235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социальные льготы и гарантии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2292548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Возможность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приобретения жилья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за счет Министерства Обороны Российской Федерации через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накопительно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-ипотечную систему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6516429"/>
                  </a:ext>
                </a:extLst>
              </a:tr>
              <a:tr h="2295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Служебное жилье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компенсация за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найм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жилья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849885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обследование, лечение и реабилитация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военно-медицинских учреждениях</a:t>
                      </a:r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2150494"/>
                  </a:ext>
                </a:extLst>
              </a:tr>
              <a:tr h="1936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Страхование жизни и здоровья</a:t>
                      </a:r>
                      <a:r>
                        <a:rPr lang="ru-RU" sz="11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за счет Федерального бюджета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4059366"/>
                  </a:ext>
                </a:extLst>
              </a:tr>
              <a:tr h="2438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Право на </a:t>
                      </a:r>
                      <a:r>
                        <a:rPr lang="ru-RU" sz="1150" b="1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льготную пенсию</a:t>
                      </a:r>
                      <a:r>
                        <a:rPr lang="ru-RU" sz="11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после 20 лет службы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4604488"/>
                  </a:ext>
                </a:extLst>
              </a:tr>
              <a:tr h="293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Статус Ветерана боевых действий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 соответствующие льготы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951619"/>
                  </a:ext>
                </a:extLst>
              </a:tr>
              <a:tr h="2705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Кредитные и налоговые каникулы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кредитные организации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2298083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Бюджетные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места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для обучения детей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ВУЗах</a:t>
                      </a:r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высшие учебные заведения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379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</TotalTime>
  <Words>1131</Words>
  <Application>Microsoft Office PowerPoint</Application>
  <PresentationFormat>Произвольный</PresentationFormat>
  <Paragraphs>82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Марина Владимировна</dc:creator>
  <cp:lastModifiedBy>admin</cp:lastModifiedBy>
  <cp:revision>69</cp:revision>
  <cp:lastPrinted>2023-04-18T03:35:07Z</cp:lastPrinted>
  <dcterms:created xsi:type="dcterms:W3CDTF">2022-11-01T06:11:39Z</dcterms:created>
  <dcterms:modified xsi:type="dcterms:W3CDTF">2023-04-18T03:35:32Z</dcterms:modified>
</cp:coreProperties>
</file>