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A0"/>
    <a:srgbClr val="D00000"/>
    <a:srgbClr val="E74513"/>
    <a:srgbClr val="014079"/>
    <a:srgbClr val="4B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506" autoAdjust="0"/>
  </p:normalViewPr>
  <p:slideViewPr>
    <p:cSldViewPr>
      <p:cViewPr varScale="1">
        <p:scale>
          <a:sx n="111" d="100"/>
          <a:sy n="111" d="100"/>
        </p:scale>
        <p:origin x="14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24686-F1CA-4428-ADC9-C63DED9B1BD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A038D-7B81-4DA1-94F5-7F00600DD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9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коллеги!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00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2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91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коллеги!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0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4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8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3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7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69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8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A038D-7B81-4DA1-94F5-7F00600DD7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4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60A9-797A-46DA-BA6C-45543F742CBD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er.ru/media/i/bg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7" r="15145"/>
          <a:stretch/>
        </p:blipFill>
        <p:spPr bwMode="auto">
          <a:xfrm>
            <a:off x="-36513" y="-27384"/>
            <a:ext cx="9200834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-36512" y="-27384"/>
            <a:ext cx="9216000" cy="69480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B11-1EC9-4442-9C22-5CC6FFCE6161}" type="datetime1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257E-46A6-4C8C-BB07-E9A05CEFB8BF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5A7C-6FBF-4C67-A3A3-8A619636507B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31B-0CFF-4595-B5F0-F404D31370E4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/>
          <a:stretch/>
        </p:blipFill>
        <p:spPr bwMode="auto">
          <a:xfrm>
            <a:off x="0" y="-6880"/>
            <a:ext cx="9173708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49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F7C1-C798-446C-B92E-E1C683868056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179512" cy="249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1906544"/>
            <a:ext cx="179512" cy="2769513"/>
          </a:xfrm>
          <a:prstGeom prst="rect">
            <a:avLst/>
          </a:prstGeom>
          <a:solidFill>
            <a:srgbClr val="01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9"/>
          <p:cNvSpPr/>
          <p:nvPr userDrawn="1"/>
        </p:nvSpPr>
        <p:spPr>
          <a:xfrm>
            <a:off x="0" y="4304277"/>
            <a:ext cx="179512" cy="2569013"/>
          </a:xfrm>
          <a:custGeom>
            <a:avLst/>
            <a:gdLst>
              <a:gd name="connsiteX0" fmla="*/ 0 w 502098"/>
              <a:gd name="connsiteY0" fmla="*/ 0 h 2564904"/>
              <a:gd name="connsiteX1" fmla="*/ 502098 w 502098"/>
              <a:gd name="connsiteY1" fmla="*/ 0 h 2564904"/>
              <a:gd name="connsiteX2" fmla="*/ 502098 w 502098"/>
              <a:gd name="connsiteY2" fmla="*/ 2564904 h 2564904"/>
              <a:gd name="connsiteX3" fmla="*/ 0 w 502098"/>
              <a:gd name="connsiteY3" fmla="*/ 2564904 h 2564904"/>
              <a:gd name="connsiteX4" fmla="*/ 0 w 502098"/>
              <a:gd name="connsiteY4" fmla="*/ 0 h 2564904"/>
              <a:gd name="connsiteX0" fmla="*/ 0 w 502098"/>
              <a:gd name="connsiteY0" fmla="*/ 211016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0 w 502098"/>
              <a:gd name="connsiteY4" fmla="*/ 211016 h 2775920"/>
              <a:gd name="connsiteX0" fmla="*/ 3399 w 502098"/>
              <a:gd name="connsiteY0" fmla="*/ 329990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3399 w 502098"/>
              <a:gd name="connsiteY4" fmla="*/ 329990 h 2775920"/>
              <a:gd name="connsiteX0" fmla="*/ 980 w 502098"/>
              <a:gd name="connsiteY0" fmla="*/ 337247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980 w 502098"/>
              <a:gd name="connsiteY4" fmla="*/ 337247 h 2775920"/>
              <a:gd name="connsiteX0" fmla="*/ 16 w 505972"/>
              <a:gd name="connsiteY0" fmla="*/ 346923 h 2775920"/>
              <a:gd name="connsiteX1" fmla="*/ 505972 w 505972"/>
              <a:gd name="connsiteY1" fmla="*/ 0 h 2775920"/>
              <a:gd name="connsiteX2" fmla="*/ 505972 w 505972"/>
              <a:gd name="connsiteY2" fmla="*/ 2775920 h 2775920"/>
              <a:gd name="connsiteX3" fmla="*/ 3874 w 505972"/>
              <a:gd name="connsiteY3" fmla="*/ 2775920 h 2775920"/>
              <a:gd name="connsiteX4" fmla="*/ 16 w 505972"/>
              <a:gd name="connsiteY4" fmla="*/ 346923 h 2775920"/>
              <a:gd name="connsiteX0" fmla="*/ 980 w 502098"/>
              <a:gd name="connsiteY0" fmla="*/ 363856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980 w 502098"/>
              <a:gd name="connsiteY4" fmla="*/ 363856 h 2775920"/>
              <a:gd name="connsiteX0" fmla="*/ 980 w 502098"/>
              <a:gd name="connsiteY0" fmla="*/ 345067 h 2757131"/>
              <a:gd name="connsiteX1" fmla="*/ 502098 w 502098"/>
              <a:gd name="connsiteY1" fmla="*/ 0 h 2757131"/>
              <a:gd name="connsiteX2" fmla="*/ 502098 w 502098"/>
              <a:gd name="connsiteY2" fmla="*/ 2757131 h 2757131"/>
              <a:gd name="connsiteX3" fmla="*/ 0 w 502098"/>
              <a:gd name="connsiteY3" fmla="*/ 2757131 h 2757131"/>
              <a:gd name="connsiteX4" fmla="*/ 980 w 502098"/>
              <a:gd name="connsiteY4" fmla="*/ 345067 h 2757131"/>
              <a:gd name="connsiteX0" fmla="*/ 980 w 502098"/>
              <a:gd name="connsiteY0" fmla="*/ 166474 h 2578538"/>
              <a:gd name="connsiteX1" fmla="*/ 495438 w 502098"/>
              <a:gd name="connsiteY1" fmla="*/ 0 h 2578538"/>
              <a:gd name="connsiteX2" fmla="*/ 502098 w 502098"/>
              <a:gd name="connsiteY2" fmla="*/ 2578538 h 2578538"/>
              <a:gd name="connsiteX3" fmla="*/ 0 w 502098"/>
              <a:gd name="connsiteY3" fmla="*/ 2578538 h 2578538"/>
              <a:gd name="connsiteX4" fmla="*/ 980 w 502098"/>
              <a:gd name="connsiteY4" fmla="*/ 166474 h 2578538"/>
              <a:gd name="connsiteX0" fmla="*/ 980 w 502098"/>
              <a:gd name="connsiteY0" fmla="*/ 156949 h 2569013"/>
              <a:gd name="connsiteX1" fmla="*/ 502098 w 502098"/>
              <a:gd name="connsiteY1" fmla="*/ 0 h 2569013"/>
              <a:gd name="connsiteX2" fmla="*/ 502098 w 502098"/>
              <a:gd name="connsiteY2" fmla="*/ 2569013 h 2569013"/>
              <a:gd name="connsiteX3" fmla="*/ 0 w 502098"/>
              <a:gd name="connsiteY3" fmla="*/ 2569013 h 2569013"/>
              <a:gd name="connsiteX4" fmla="*/ 980 w 502098"/>
              <a:gd name="connsiteY4" fmla="*/ 156949 h 256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98" h="2569013">
                <a:moveTo>
                  <a:pt x="980" y="156949"/>
                </a:moveTo>
                <a:lnTo>
                  <a:pt x="502098" y="0"/>
                </a:lnTo>
                <a:lnTo>
                  <a:pt x="502098" y="2569013"/>
                </a:lnTo>
                <a:lnTo>
                  <a:pt x="0" y="2569013"/>
                </a:lnTo>
                <a:cubicBezTo>
                  <a:pt x="327" y="1756122"/>
                  <a:pt x="653" y="969840"/>
                  <a:pt x="980" y="156949"/>
                </a:cubicBezTo>
                <a:close/>
              </a:path>
            </a:pathLst>
          </a:cu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604448" y="6525344"/>
            <a:ext cx="432048" cy="332656"/>
          </a:xfrm>
          <a:prstGeom prst="rect">
            <a:avLst/>
          </a:prstGeom>
          <a:solidFill>
            <a:srgbClr val="01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омер слайда 5"/>
          <p:cNvSpPr txBox="1">
            <a:spLocks/>
          </p:cNvSpPr>
          <p:nvPr userDrawn="1"/>
        </p:nvSpPr>
        <p:spPr>
          <a:xfrm>
            <a:off x="6902896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latin typeface="Arial Black" pitchFamily="34" charset="0"/>
              </a:rPr>
              <a:pPr/>
              <a:t>‹#›</a:t>
            </a:fld>
            <a:endParaRPr lang="ru-RU" dirty="0">
              <a:latin typeface="Arial Black" pitchFamily="34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" y="0"/>
            <a:ext cx="1331640" cy="1605113"/>
            <a:chOff x="7562286" y="0"/>
            <a:chExt cx="1581714" cy="1906544"/>
          </a:xfrm>
        </p:grpSpPr>
        <p:sp>
          <p:nvSpPr>
            <p:cNvPr id="18" name="Пятиугольник 17"/>
            <p:cNvSpPr/>
            <p:nvPr/>
          </p:nvSpPr>
          <p:spPr>
            <a:xfrm rot="5400000">
              <a:off x="7399871" y="162415"/>
              <a:ext cx="1906544" cy="1581714"/>
            </a:xfrm>
            <a:prstGeom prst="homePlate">
              <a:avLst>
                <a:gd name="adj" fmla="val 41390"/>
              </a:avLst>
            </a:prstGeom>
            <a:solidFill>
              <a:srgbClr val="015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223" b="89428" l="45633" r="60013">
                          <a14:foregroundMark x1="53125" y1="73958" x2="54531" y2="75694"/>
                          <a14:foregroundMark x1="54531" y1="75694" x2="54531" y2="75694"/>
                          <a14:foregroundMark x1="55039" y1="74097" x2="55039" y2="74097"/>
                          <a14:foregroundMark x1="55547" y1="74514" x2="55547" y2="74514"/>
                          <a14:foregroundMark x1="55547" y1="74514" x2="55547" y2="74514"/>
                          <a14:foregroundMark x1="53320" y1="77569" x2="53320" y2="77569"/>
                          <a14:foregroundMark x1="54141" y1="77500" x2="55000" y2="77986"/>
                          <a14:foregroundMark x1="55000" y1="77986" x2="55000" y2="779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89" t="72196" r="43474" b="16676"/>
            <a:stretch/>
          </p:blipFill>
          <p:spPr bwMode="auto">
            <a:xfrm>
              <a:off x="7831057" y="17798"/>
              <a:ext cx="1044171" cy="137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1397386" y="865063"/>
            <a:ext cx="7740000" cy="0"/>
          </a:xfrm>
          <a:prstGeom prst="line">
            <a:avLst/>
          </a:prstGeom>
          <a:ln w="1905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9008-CA5F-4A6D-BF1B-826B50CE1AC4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767F-38B4-418A-AE69-094D409CB48D}" type="datetime1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7DFB-E88A-46FF-90BC-14A2755F1E9A}" type="datetime1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ECFD-087C-44F3-93FA-250D232C8002}" type="datetime1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FBD7-0EAC-464A-B2E1-1609B578A163}" type="datetime1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CBA-9BA3-42C7-9923-0EE8A79B48E1}" type="datetime1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C928-04BC-42C2-89C9-E8BB165F6B1F}" type="datetime1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65FDC30-0695-4618-AFC9-A1AE8A487853}"/>
              </a:ext>
            </a:extLst>
          </p:cNvPr>
          <p:cNvSpPr txBox="1">
            <a:spLocks/>
          </p:cNvSpPr>
          <p:nvPr/>
        </p:nvSpPr>
        <p:spPr>
          <a:xfrm>
            <a:off x="955337" y="4739145"/>
            <a:ext cx="7380000" cy="1440000"/>
          </a:xfrm>
          <a:prstGeom prst="rect">
            <a:avLst/>
          </a:prstGeom>
          <a:noFill/>
          <a:effectLst>
            <a:outerShdw blurRad="114300" dir="2700000" algn="tl" rotWithShape="0">
              <a:schemeClr val="bg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4000" b="1" dirty="0">
                <a:solidFill>
                  <a:srgbClr val="014079"/>
                </a:solidFill>
                <a:latin typeface="Arial" pitchFamily="34" charset="0"/>
                <a:cs typeface="Arial" pitchFamily="34" charset="0"/>
              </a:rPr>
              <a:t>ФЕДЕРАЛЬНЫЕ И ОБЛАСТНЫЕ МЕРЫ ПОДДЕРЖКИ БИЗНЕСА</a:t>
            </a:r>
          </a:p>
        </p:txBody>
      </p:sp>
      <p:sp>
        <p:nvSpPr>
          <p:cNvPr id="10" name="AutoShape 2" descr="Картинки по запросу иркутская обла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Картинки по запросу иркутская облас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 descr="Картинки по запросу иркутская област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7399871" y="162415"/>
            <a:ext cx="1906544" cy="1581714"/>
          </a:xfrm>
          <a:prstGeom prst="homePlate">
            <a:avLst>
              <a:gd name="adj" fmla="val 41390"/>
            </a:avLst>
          </a:prstGeom>
          <a:solidFill>
            <a:srgbClr val="01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223" b="89428" l="45633" r="60013">
                        <a14:foregroundMark x1="53125" y1="73958" x2="54531" y2="75694"/>
                        <a14:foregroundMark x1="54531" y1="75694" x2="54531" y2="75694"/>
                        <a14:foregroundMark x1="55039" y1="74097" x2="55039" y2="74097"/>
                        <a14:foregroundMark x1="55547" y1="74514" x2="55547" y2="74514"/>
                        <a14:foregroundMark x1="55547" y1="74514" x2="55547" y2="74514"/>
                        <a14:foregroundMark x1="53320" y1="77569" x2="53320" y2="77569"/>
                        <a14:foregroundMark x1="54141" y1="77500" x2="55000" y2="77986"/>
                        <a14:foregroundMark x1="55000" y1="77986" x2="55000" y2="77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89" t="72196" r="43474" b="16676"/>
          <a:stretch/>
        </p:blipFill>
        <p:spPr bwMode="auto">
          <a:xfrm>
            <a:off x="7831057" y="17798"/>
            <a:ext cx="1044171" cy="13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02098" cy="249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906544"/>
            <a:ext cx="502098" cy="2769513"/>
          </a:xfrm>
          <a:prstGeom prst="rect">
            <a:avLst/>
          </a:prstGeom>
          <a:solidFill>
            <a:srgbClr val="01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09464"/>
            <a:ext cx="502098" cy="2775920"/>
          </a:xfrm>
          <a:custGeom>
            <a:avLst/>
            <a:gdLst>
              <a:gd name="connsiteX0" fmla="*/ 0 w 502098"/>
              <a:gd name="connsiteY0" fmla="*/ 0 h 2564904"/>
              <a:gd name="connsiteX1" fmla="*/ 502098 w 502098"/>
              <a:gd name="connsiteY1" fmla="*/ 0 h 2564904"/>
              <a:gd name="connsiteX2" fmla="*/ 502098 w 502098"/>
              <a:gd name="connsiteY2" fmla="*/ 2564904 h 2564904"/>
              <a:gd name="connsiteX3" fmla="*/ 0 w 502098"/>
              <a:gd name="connsiteY3" fmla="*/ 2564904 h 2564904"/>
              <a:gd name="connsiteX4" fmla="*/ 0 w 502098"/>
              <a:gd name="connsiteY4" fmla="*/ 0 h 2564904"/>
              <a:gd name="connsiteX0" fmla="*/ 0 w 502098"/>
              <a:gd name="connsiteY0" fmla="*/ 211016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0 w 502098"/>
              <a:gd name="connsiteY4" fmla="*/ 211016 h 2775920"/>
              <a:gd name="connsiteX0" fmla="*/ 3399 w 502098"/>
              <a:gd name="connsiteY0" fmla="*/ 329990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3399 w 502098"/>
              <a:gd name="connsiteY4" fmla="*/ 329990 h 2775920"/>
              <a:gd name="connsiteX0" fmla="*/ 980 w 502098"/>
              <a:gd name="connsiteY0" fmla="*/ 337247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980 w 502098"/>
              <a:gd name="connsiteY4" fmla="*/ 337247 h 2775920"/>
              <a:gd name="connsiteX0" fmla="*/ 16 w 505972"/>
              <a:gd name="connsiteY0" fmla="*/ 346923 h 2775920"/>
              <a:gd name="connsiteX1" fmla="*/ 505972 w 505972"/>
              <a:gd name="connsiteY1" fmla="*/ 0 h 2775920"/>
              <a:gd name="connsiteX2" fmla="*/ 505972 w 505972"/>
              <a:gd name="connsiteY2" fmla="*/ 2775920 h 2775920"/>
              <a:gd name="connsiteX3" fmla="*/ 3874 w 505972"/>
              <a:gd name="connsiteY3" fmla="*/ 2775920 h 2775920"/>
              <a:gd name="connsiteX4" fmla="*/ 16 w 505972"/>
              <a:gd name="connsiteY4" fmla="*/ 346923 h 2775920"/>
              <a:gd name="connsiteX0" fmla="*/ 980 w 502098"/>
              <a:gd name="connsiteY0" fmla="*/ 363856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980 w 502098"/>
              <a:gd name="connsiteY4" fmla="*/ 363856 h 27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98" h="2775920">
                <a:moveTo>
                  <a:pt x="980" y="363856"/>
                </a:moveTo>
                <a:lnTo>
                  <a:pt x="502098" y="0"/>
                </a:lnTo>
                <a:lnTo>
                  <a:pt x="502098" y="2775920"/>
                </a:lnTo>
                <a:lnTo>
                  <a:pt x="0" y="2775920"/>
                </a:lnTo>
                <a:cubicBezTo>
                  <a:pt x="327" y="1963029"/>
                  <a:pt x="653" y="1176747"/>
                  <a:pt x="980" y="363856"/>
                </a:cubicBezTo>
                <a:close/>
              </a:path>
            </a:pathLst>
          </a:cu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19"/>
          <p:cNvSpPr/>
          <p:nvPr/>
        </p:nvSpPr>
        <p:spPr>
          <a:xfrm>
            <a:off x="0" y="4116158"/>
            <a:ext cx="502098" cy="2757131"/>
          </a:xfrm>
          <a:custGeom>
            <a:avLst/>
            <a:gdLst>
              <a:gd name="connsiteX0" fmla="*/ 0 w 502098"/>
              <a:gd name="connsiteY0" fmla="*/ 0 h 2564904"/>
              <a:gd name="connsiteX1" fmla="*/ 502098 w 502098"/>
              <a:gd name="connsiteY1" fmla="*/ 0 h 2564904"/>
              <a:gd name="connsiteX2" fmla="*/ 502098 w 502098"/>
              <a:gd name="connsiteY2" fmla="*/ 2564904 h 2564904"/>
              <a:gd name="connsiteX3" fmla="*/ 0 w 502098"/>
              <a:gd name="connsiteY3" fmla="*/ 2564904 h 2564904"/>
              <a:gd name="connsiteX4" fmla="*/ 0 w 502098"/>
              <a:gd name="connsiteY4" fmla="*/ 0 h 2564904"/>
              <a:gd name="connsiteX0" fmla="*/ 0 w 502098"/>
              <a:gd name="connsiteY0" fmla="*/ 211016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0 w 502098"/>
              <a:gd name="connsiteY4" fmla="*/ 211016 h 2775920"/>
              <a:gd name="connsiteX0" fmla="*/ 3399 w 502098"/>
              <a:gd name="connsiteY0" fmla="*/ 329990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3399 w 502098"/>
              <a:gd name="connsiteY4" fmla="*/ 329990 h 2775920"/>
              <a:gd name="connsiteX0" fmla="*/ 980 w 502098"/>
              <a:gd name="connsiteY0" fmla="*/ 337247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980 w 502098"/>
              <a:gd name="connsiteY4" fmla="*/ 337247 h 2775920"/>
              <a:gd name="connsiteX0" fmla="*/ 16 w 505972"/>
              <a:gd name="connsiteY0" fmla="*/ 346923 h 2775920"/>
              <a:gd name="connsiteX1" fmla="*/ 505972 w 505972"/>
              <a:gd name="connsiteY1" fmla="*/ 0 h 2775920"/>
              <a:gd name="connsiteX2" fmla="*/ 505972 w 505972"/>
              <a:gd name="connsiteY2" fmla="*/ 2775920 h 2775920"/>
              <a:gd name="connsiteX3" fmla="*/ 3874 w 505972"/>
              <a:gd name="connsiteY3" fmla="*/ 2775920 h 2775920"/>
              <a:gd name="connsiteX4" fmla="*/ 16 w 505972"/>
              <a:gd name="connsiteY4" fmla="*/ 346923 h 2775920"/>
              <a:gd name="connsiteX0" fmla="*/ 980 w 502098"/>
              <a:gd name="connsiteY0" fmla="*/ 363856 h 2775920"/>
              <a:gd name="connsiteX1" fmla="*/ 502098 w 502098"/>
              <a:gd name="connsiteY1" fmla="*/ 0 h 2775920"/>
              <a:gd name="connsiteX2" fmla="*/ 502098 w 502098"/>
              <a:gd name="connsiteY2" fmla="*/ 2775920 h 2775920"/>
              <a:gd name="connsiteX3" fmla="*/ 0 w 502098"/>
              <a:gd name="connsiteY3" fmla="*/ 2775920 h 2775920"/>
              <a:gd name="connsiteX4" fmla="*/ 980 w 502098"/>
              <a:gd name="connsiteY4" fmla="*/ 363856 h 2775920"/>
              <a:gd name="connsiteX0" fmla="*/ 980 w 502098"/>
              <a:gd name="connsiteY0" fmla="*/ 345067 h 2757131"/>
              <a:gd name="connsiteX1" fmla="*/ 502098 w 502098"/>
              <a:gd name="connsiteY1" fmla="*/ 0 h 2757131"/>
              <a:gd name="connsiteX2" fmla="*/ 502098 w 502098"/>
              <a:gd name="connsiteY2" fmla="*/ 2757131 h 2757131"/>
              <a:gd name="connsiteX3" fmla="*/ 0 w 502098"/>
              <a:gd name="connsiteY3" fmla="*/ 2757131 h 2757131"/>
              <a:gd name="connsiteX4" fmla="*/ 980 w 502098"/>
              <a:gd name="connsiteY4" fmla="*/ 345067 h 275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98" h="2757131">
                <a:moveTo>
                  <a:pt x="980" y="345067"/>
                </a:moveTo>
                <a:lnTo>
                  <a:pt x="502098" y="0"/>
                </a:lnTo>
                <a:lnTo>
                  <a:pt x="502098" y="2757131"/>
                </a:lnTo>
                <a:lnTo>
                  <a:pt x="0" y="2757131"/>
                </a:lnTo>
                <a:cubicBezTo>
                  <a:pt x="327" y="1944240"/>
                  <a:pt x="653" y="1157958"/>
                  <a:pt x="980" y="345067"/>
                </a:cubicBezTo>
                <a:close/>
              </a:path>
            </a:pathLst>
          </a:cu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8918" y="4137847"/>
            <a:ext cx="484261" cy="310498"/>
          </a:xfrm>
          <a:prstGeom prst="line">
            <a:avLst/>
          </a:prstGeom>
          <a:ln w="38100" cap="rnd">
            <a:solidFill>
              <a:srgbClr val="4B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93179" y="4137846"/>
            <a:ext cx="8676000" cy="1"/>
          </a:xfrm>
          <a:prstGeom prst="line">
            <a:avLst/>
          </a:prstGeom>
          <a:ln w="38100">
            <a:solidFill>
              <a:srgbClr val="4B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02098" y="4157002"/>
            <a:ext cx="8676000" cy="3600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8918" y="4109464"/>
            <a:ext cx="484261" cy="310498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9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97386" y="287962"/>
            <a:ext cx="7933101" cy="3770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cap="small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50" dirty="0"/>
              <a:t>ФЕДЕРАЛЬНЫЕ И ОБЛАСТНЫЕ МЕРЫ ПОДДЕРЖКИ БИЗНЕСА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76435" y="2621769"/>
            <a:ext cx="29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4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6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8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0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15616" y="134076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Туристический бизнес</a:t>
            </a:r>
            <a:endParaRPr lang="ru-RU" sz="3200" dirty="0">
              <a:solidFill>
                <a:srgbClr val="D0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397386" y="865063"/>
            <a:ext cx="7740000" cy="0"/>
          </a:xfrm>
          <a:prstGeom prst="line">
            <a:avLst/>
          </a:prstGeom>
          <a:ln w="1905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F0D43-5237-4DB6-854C-57379881F3F8}"/>
              </a:ext>
            </a:extLst>
          </p:cNvPr>
          <p:cNvSpPr txBox="1"/>
          <p:nvPr/>
        </p:nvSpPr>
        <p:spPr>
          <a:xfrm>
            <a:off x="4788024" y="2780928"/>
            <a:ext cx="424847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выделение земельных участков</a:t>
            </a:r>
            <a:br>
              <a:rPr lang="ru-RU" dirty="0"/>
            </a:br>
            <a:r>
              <a:rPr lang="ru-RU" dirty="0"/>
              <a:t>под инвестпроекты</a:t>
            </a:r>
            <a:br>
              <a:rPr lang="ru-RU" dirty="0"/>
            </a:br>
            <a:r>
              <a:rPr lang="ru-RU" dirty="0"/>
              <a:t>в сфере туризма без торгов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реализация областной</a:t>
            </a:r>
            <a:br>
              <a:rPr lang="ru-RU" dirty="0"/>
            </a:br>
            <a:r>
              <a:rPr lang="ru-RU" dirty="0"/>
              <a:t>госпрограммы</a:t>
            </a:r>
            <a:br>
              <a:rPr lang="ru-RU" dirty="0"/>
            </a:br>
            <a:r>
              <a:rPr lang="ru-RU" dirty="0"/>
              <a:t>«Туризм и индустрия гостеприимства»</a:t>
            </a:r>
            <a:br>
              <a:rPr lang="ru-RU" dirty="0"/>
            </a:br>
            <a:r>
              <a:rPr lang="ru-RU" dirty="0"/>
              <a:t>на 2022-2026 годы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765F8-CEE5-442E-8CBF-C289500A3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435" y="2821619"/>
            <a:ext cx="4195565" cy="278960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3933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97386" y="287962"/>
            <a:ext cx="7933101" cy="3770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cap="small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50" dirty="0"/>
              <a:t>ФЕДЕРАЛЬНЫЕ И ОБЛАСТНЫЕ МЕРЫ ПОДДЕРЖКИ БИЗНЕСА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76435" y="2621769"/>
            <a:ext cx="29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4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6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8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0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15616" y="134076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Исполнение контрактов, решение проблемы поставки комплектующих</a:t>
            </a:r>
            <a:endParaRPr lang="ru-RU" sz="3200" dirty="0">
              <a:solidFill>
                <a:srgbClr val="D0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397386" y="865063"/>
            <a:ext cx="7740000" cy="0"/>
          </a:xfrm>
          <a:prstGeom prst="line">
            <a:avLst/>
          </a:prstGeom>
          <a:ln w="1905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F0D43-5237-4DB6-854C-57379881F3F8}"/>
              </a:ext>
            </a:extLst>
          </p:cNvPr>
          <p:cNvSpPr txBox="1"/>
          <p:nvPr/>
        </p:nvSpPr>
        <p:spPr>
          <a:xfrm>
            <a:off x="4788024" y="2780928"/>
            <a:ext cx="424847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повышенные авансы</a:t>
            </a:r>
            <a:br>
              <a:rPr lang="ru-RU" dirty="0"/>
            </a:br>
            <a:r>
              <a:rPr lang="ru-RU" dirty="0"/>
              <a:t>по госконтрактам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отмена штрафов по госконтрактам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изменение цены</a:t>
            </a:r>
            <a:br>
              <a:rPr lang="ru-RU" dirty="0"/>
            </a:br>
            <a:r>
              <a:rPr lang="ru-RU" dirty="0"/>
              <a:t>и сроков оплаты госконтракта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возможность внесения изменений условий госконтрактов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765F8-CEE5-442E-8CBF-C289500A3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/>
          <a:stretch/>
        </p:blipFill>
        <p:spPr>
          <a:xfrm>
            <a:off x="376435" y="2869295"/>
            <a:ext cx="4123552" cy="281748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0978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Картинки по запросу иркутская обла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Картинки по запросу иркутская облас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 descr="Картинки по запросу иркутская област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-210333" y="189980"/>
            <a:ext cx="2230122" cy="1850162"/>
          </a:xfrm>
          <a:prstGeom prst="homePlate">
            <a:avLst/>
          </a:prstGeom>
          <a:solidFill>
            <a:srgbClr val="01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223" b="89428" l="45633" r="60013">
                        <a14:foregroundMark x1="53125" y1="73958" x2="54531" y2="75694"/>
                        <a14:foregroundMark x1="54531" y1="75694" x2="54531" y2="75694"/>
                        <a14:foregroundMark x1="55039" y1="74097" x2="55039" y2="74097"/>
                        <a14:foregroundMark x1="55547" y1="74514" x2="55547" y2="74514"/>
                        <a14:foregroundMark x1="55547" y1="74514" x2="55547" y2="74514"/>
                        <a14:foregroundMark x1="53320" y1="77569" x2="53320" y2="77569"/>
                        <a14:foregroundMark x1="54141" y1="77500" x2="55000" y2="77986"/>
                        <a14:foregroundMark x1="55000" y1="77986" x2="55000" y2="77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89" t="72196" r="43474" b="16676"/>
          <a:stretch/>
        </p:blipFill>
        <p:spPr bwMode="auto">
          <a:xfrm>
            <a:off x="343388" y="168180"/>
            <a:ext cx="1044171" cy="13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0375" y="5945339"/>
            <a:ext cx="8288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14079"/>
                </a:solidFill>
                <a:latin typeface="Arial" pitchFamily="34" charset="0"/>
                <a:ea typeface="+mj-ea"/>
                <a:cs typeface="Arial" pitchFamily="34" charset="0"/>
              </a:rPr>
              <a:t>Председатель комитета по собственности и экономической политике </a:t>
            </a:r>
            <a:br>
              <a:rPr lang="ru-RU" sz="1400" b="1" dirty="0">
                <a:solidFill>
                  <a:srgbClr val="014079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400" b="1" dirty="0">
                <a:solidFill>
                  <a:srgbClr val="014079"/>
                </a:solidFill>
                <a:latin typeface="Arial" pitchFamily="34" charset="0"/>
                <a:ea typeface="+mj-ea"/>
                <a:cs typeface="Arial" pitchFamily="34" charset="0"/>
              </a:rPr>
              <a:t>Законодательного Собрания Иркутской области</a:t>
            </a:r>
            <a:br>
              <a:rPr lang="ru-RU" sz="1400" b="1" dirty="0">
                <a:solidFill>
                  <a:srgbClr val="014079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1400" b="1" dirty="0">
                <a:solidFill>
                  <a:srgbClr val="014079"/>
                </a:solidFill>
                <a:latin typeface="Arial" pitchFamily="34" charset="0"/>
                <a:ea typeface="+mj-ea"/>
                <a:cs typeface="Arial" pitchFamily="34" charset="0"/>
              </a:rPr>
              <a:t>Н. С. Труфанов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5175" y="2833776"/>
            <a:ext cx="78752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>
                  <a:solidFill>
                    <a:schemeClr val="bg1"/>
                  </a:solidFill>
                </a:ln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dirty="0">
              <a:ln>
                <a:solidFill>
                  <a:schemeClr val="bg1"/>
                </a:solidFill>
              </a:ln>
              <a:solidFill>
                <a:srgbClr val="D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7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97386" y="287962"/>
            <a:ext cx="7933101" cy="3770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cap="small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50" dirty="0"/>
              <a:t>ФЕДЕРАЛЬНЫЕ И ОБЛАСТНЫЕ МЕРЫ ПОДДЕРЖКИ БИЗНЕСА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76435" y="2621769"/>
            <a:ext cx="29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4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6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8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0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15616" y="134076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ПРОБЛЕМА РОСТА ЦЕН</a:t>
            </a:r>
            <a:endParaRPr lang="ru-RU" sz="3200" dirty="0">
              <a:solidFill>
                <a:srgbClr val="D0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397386" y="865063"/>
            <a:ext cx="7740000" cy="0"/>
          </a:xfrm>
          <a:prstGeom prst="line">
            <a:avLst/>
          </a:prstGeom>
          <a:ln w="1905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F0D43-5237-4DB6-854C-57379881F3F8}"/>
              </a:ext>
            </a:extLst>
          </p:cNvPr>
          <p:cNvSpPr txBox="1"/>
          <p:nvPr/>
        </p:nvSpPr>
        <p:spPr>
          <a:xfrm>
            <a:off x="4788024" y="2780928"/>
            <a:ext cx="38164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кредиты на оборотный капитал по ставкам до 10%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фиксирование </a:t>
            </a:r>
            <a:r>
              <a:rPr lang="ru-RU" dirty="0" err="1"/>
              <a:t>эквайринговой</a:t>
            </a:r>
            <a:r>
              <a:rPr lang="ru-RU" dirty="0"/>
              <a:t> комиссии на уровне 1%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льготное кредитование бизнеса по программе ФОТ 3.0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765F8-CEE5-442E-8CBF-C289500A3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5" y="2867486"/>
            <a:ext cx="4195565" cy="279704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8887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97386" y="287962"/>
            <a:ext cx="7933101" cy="3770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cap="small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50" dirty="0"/>
              <a:t>ФЕДЕРАЛЬНЫЕ И ОБЛАСТНЫЕ МЕРЫ ПОДДЕРЖКИ БИЗНЕСА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76435" y="2621769"/>
            <a:ext cx="29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4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6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8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0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15616" y="134076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ПРОБЛЕМА РОСТА ЦЕН</a:t>
            </a:r>
            <a:endParaRPr lang="ru-RU" sz="3200" dirty="0">
              <a:solidFill>
                <a:srgbClr val="D0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397386" y="865063"/>
            <a:ext cx="7740000" cy="0"/>
          </a:xfrm>
          <a:prstGeom prst="line">
            <a:avLst/>
          </a:prstGeom>
          <a:ln w="1905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F0D43-5237-4DB6-854C-57379881F3F8}"/>
              </a:ext>
            </a:extLst>
          </p:cNvPr>
          <p:cNvSpPr txBox="1"/>
          <p:nvPr/>
        </p:nvSpPr>
        <p:spPr>
          <a:xfrm>
            <a:off x="4788024" y="2780928"/>
            <a:ext cx="37952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докапитализация Фонда развития промышленности, предоставление средств на возмещение ставки по кредиту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на региональном уровне пониженные налоговые ставки по УНС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льготные ставки арендной платы за муниципальные земельные участки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765F8-CEE5-442E-8CBF-C289500A3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435" y="2868032"/>
            <a:ext cx="4195565" cy="279595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2014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97386" y="287962"/>
            <a:ext cx="7933101" cy="3770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cap="small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50" dirty="0"/>
              <a:t>ФЕДЕРАЛЬНЫЕ И ОБЛАСТНЫЕ МЕРЫ ПОДДЕРЖКИ БИЗНЕСА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76435" y="2621769"/>
            <a:ext cx="29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4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6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8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0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15616" y="134076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Проблема снижения</a:t>
            </a:r>
          </a:p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доступности кредитов</a:t>
            </a:r>
            <a:endParaRPr lang="ru-RU" sz="3200" dirty="0">
              <a:solidFill>
                <a:srgbClr val="D0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397386" y="865063"/>
            <a:ext cx="7740000" cy="0"/>
          </a:xfrm>
          <a:prstGeom prst="line">
            <a:avLst/>
          </a:prstGeom>
          <a:ln w="1905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F0D43-5237-4DB6-854C-57379881F3F8}"/>
              </a:ext>
            </a:extLst>
          </p:cNvPr>
          <p:cNvSpPr txBox="1"/>
          <p:nvPr/>
        </p:nvSpPr>
        <p:spPr>
          <a:xfrm>
            <a:off x="4788024" y="2780928"/>
            <a:ext cx="38884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кредитные каникулы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льготные кредиты для инновационных компаний и системообразующих предприятий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увеличение лимита поручительств Корпорации МСП до 10%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кредиты на пополнение оборотных средств с фиксацией ставки на февраль 2022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765F8-CEE5-442E-8CBF-C289500A3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255" y="2868032"/>
            <a:ext cx="4193925" cy="279595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8572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97386" y="287962"/>
            <a:ext cx="7933101" cy="3770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cap="small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50" dirty="0"/>
              <a:t>ФЕДЕРАЛЬНЫЕ И ОБЛАСТНЫЕ МЕРЫ ПОДДЕРЖКИ БИЗНЕСА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76435" y="2621769"/>
            <a:ext cx="29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4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6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8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0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15616" y="134076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Проблема снижения</a:t>
            </a:r>
          </a:p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доступности кредитов</a:t>
            </a:r>
            <a:endParaRPr lang="ru-RU" sz="3200" dirty="0">
              <a:solidFill>
                <a:srgbClr val="D0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397386" y="865063"/>
            <a:ext cx="7740000" cy="0"/>
          </a:xfrm>
          <a:prstGeom prst="line">
            <a:avLst/>
          </a:prstGeom>
          <a:ln w="1905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F0D43-5237-4DB6-854C-57379881F3F8}"/>
              </a:ext>
            </a:extLst>
          </p:cNvPr>
          <p:cNvSpPr txBox="1"/>
          <p:nvPr/>
        </p:nvSpPr>
        <p:spPr>
          <a:xfrm>
            <a:off x="4788024" y="2780928"/>
            <a:ext cx="432048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изменение сроков уплаты обязательных платежей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на областном уровне докапитализация Фонда микрокредитования, увеличение размера займа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ставка 2,5-3,5% Фонда для самозанятых и МСП в моногородах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финансовые продукты по ставке 1-3% Фонда развития промышленности Иркутской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765F8-CEE5-442E-8CBF-C289500A3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255" y="2868578"/>
            <a:ext cx="4193925" cy="279485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0063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97386" y="287962"/>
            <a:ext cx="7933101" cy="3770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cap="small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50" dirty="0"/>
              <a:t>ФЕДЕРАЛЬНЫЕ И ОБЛАСТНЫЕ МЕРЫ ПОДДЕРЖКИ БИЗНЕСА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76435" y="2621769"/>
            <a:ext cx="29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4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6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8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0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15616" y="134076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Проблема снижения</a:t>
            </a:r>
          </a:p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покупательской способности</a:t>
            </a:r>
            <a:endParaRPr lang="ru-RU" sz="3200" dirty="0">
              <a:solidFill>
                <a:srgbClr val="D0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397386" y="865063"/>
            <a:ext cx="7740000" cy="0"/>
          </a:xfrm>
          <a:prstGeom prst="line">
            <a:avLst/>
          </a:prstGeom>
          <a:ln w="1905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F0D43-5237-4DB6-854C-57379881F3F8}"/>
              </a:ext>
            </a:extLst>
          </p:cNvPr>
          <p:cNvSpPr txBox="1"/>
          <p:nvPr/>
        </p:nvSpPr>
        <p:spPr>
          <a:xfrm>
            <a:off x="4788024" y="2780928"/>
            <a:ext cx="374441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кредитные каникулы </a:t>
            </a:r>
            <a:br>
              <a:rPr lang="ru-RU" dirty="0"/>
            </a:br>
            <a:r>
              <a:rPr lang="ru-RU" dirty="0"/>
              <a:t>для граждан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Дополнительная</a:t>
            </a:r>
            <a:br>
              <a:rPr lang="ru-RU" dirty="0"/>
            </a:br>
            <a:r>
              <a:rPr lang="ru-RU" dirty="0"/>
              <a:t>индексация пенсий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ускоренный возврат НДС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отмена подоходного налога</a:t>
            </a:r>
            <a:br>
              <a:rPr lang="ru-RU" dirty="0"/>
            </a:br>
            <a:r>
              <a:rPr lang="ru-RU" dirty="0"/>
              <a:t>на проценты по вкладам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765F8-CEE5-442E-8CBF-C289500A3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74" y="2868578"/>
            <a:ext cx="4120009" cy="335780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7344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97386" y="287962"/>
            <a:ext cx="7933101" cy="3770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cap="small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50" dirty="0"/>
              <a:t>ФЕДЕРАЛЬНЫЕ И ОБЛАСТНЫЕ МЕРЫ ПОДДЕРЖКИ БИЗНЕСА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76435" y="2621769"/>
            <a:ext cx="29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4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6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8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0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15616" y="134076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Проблема снижения</a:t>
            </a:r>
          </a:p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покупательской способности</a:t>
            </a:r>
            <a:endParaRPr lang="ru-RU" sz="3200" dirty="0">
              <a:solidFill>
                <a:srgbClr val="D0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397386" y="865063"/>
            <a:ext cx="7740000" cy="0"/>
          </a:xfrm>
          <a:prstGeom prst="line">
            <a:avLst/>
          </a:prstGeom>
          <a:ln w="1905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F0D43-5237-4DB6-854C-57379881F3F8}"/>
              </a:ext>
            </a:extLst>
          </p:cNvPr>
          <p:cNvSpPr txBox="1"/>
          <p:nvPr/>
        </p:nvSpPr>
        <p:spPr>
          <a:xfrm>
            <a:off x="4788024" y="2780928"/>
            <a:ext cx="417646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рост заработной платы</a:t>
            </a:r>
            <a:br>
              <a:rPr lang="ru-RU" dirty="0"/>
            </a:br>
            <a:r>
              <a:rPr lang="ru-RU" dirty="0"/>
              <a:t>на крупных предприятиях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продление сроков </a:t>
            </a:r>
            <a:br>
              <a:rPr lang="ru-RU" dirty="0"/>
            </a:br>
            <a:r>
              <a:rPr lang="ru-RU" dirty="0"/>
              <a:t>действия лицензий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мораторий на увеличение кадастровой стоимости </a:t>
            </a:r>
            <a:br>
              <a:rPr lang="ru-RU" dirty="0"/>
            </a:br>
            <a:r>
              <a:rPr lang="ru-RU" dirty="0"/>
              <a:t>земельных участков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предоставление земельных участков в областной собственности </a:t>
            </a:r>
            <a:br>
              <a:rPr lang="ru-RU" dirty="0"/>
            </a:br>
            <a:r>
              <a:rPr lang="ru-RU" dirty="0"/>
              <a:t>под инвестпроекты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765F8-CEE5-442E-8CBF-C289500A3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435" y="2871205"/>
            <a:ext cx="4176459" cy="277690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2726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97386" y="287962"/>
            <a:ext cx="7933101" cy="3770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cap="small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50" dirty="0"/>
              <a:t>ФЕДЕРАЛЬНЫЕ И ОБЛАСТНЫЕ МЕРЫ ПОДДЕРЖКИ БИЗНЕСА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76435" y="2621769"/>
            <a:ext cx="29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4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6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8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0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15616" y="134076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Логистика, импорт, </a:t>
            </a:r>
            <a:b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экспорт товарной продукции</a:t>
            </a:r>
            <a:endParaRPr lang="ru-RU" sz="3200" dirty="0">
              <a:solidFill>
                <a:srgbClr val="D0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397386" y="865063"/>
            <a:ext cx="7740000" cy="0"/>
          </a:xfrm>
          <a:prstGeom prst="line">
            <a:avLst/>
          </a:prstGeom>
          <a:ln w="1905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F0D43-5237-4DB6-854C-57379881F3F8}"/>
              </a:ext>
            </a:extLst>
          </p:cNvPr>
          <p:cNvSpPr txBox="1"/>
          <p:nvPr/>
        </p:nvSpPr>
        <p:spPr>
          <a:xfrm>
            <a:off x="4788024" y="2780928"/>
            <a:ext cx="417646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проект «Биржа импортозамещения»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снижение затрат на логистику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утвержден федеральный перечень российского критического импорта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программа бизнес-акселерации</a:t>
            </a:r>
            <a:br>
              <a:rPr lang="ru-RU" dirty="0"/>
            </a:br>
            <a:r>
              <a:rPr lang="ru-RU" dirty="0"/>
              <a:t>для региональных экспортеров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«Экспортный десант»</a:t>
            </a:r>
            <a:br>
              <a:rPr lang="ru-RU" dirty="0"/>
            </a:br>
            <a:r>
              <a:rPr lang="ru-RU" dirty="0"/>
              <a:t>Иркутской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765F8-CEE5-442E-8CBF-C289500A3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435" y="2926569"/>
            <a:ext cx="4123557" cy="275247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269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97386" y="287962"/>
            <a:ext cx="7933101" cy="3770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cap="small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50" dirty="0"/>
              <a:t>ФЕДЕРАЛЬНЫЕ И ОБЛАСТНЫЕ МЕРЫ ПОДДЕРЖКИ БИЗНЕСА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76435" y="2621769"/>
            <a:ext cx="298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4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6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8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0" descr="ÐÐ°ÑÑÐ¸Ð½ÐºÐ¸ Ð¿Ð¾ Ð·Ð°Ð¿ÑÐ¾ÑÑ Ð»ÑÐ´Ð¸  ÑÐµÑÐ½ÑÐ¹ 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15616" y="134076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Туристический бизнес</a:t>
            </a:r>
            <a:endParaRPr lang="ru-RU" sz="3200" dirty="0">
              <a:solidFill>
                <a:srgbClr val="D0000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397386" y="865063"/>
            <a:ext cx="7740000" cy="0"/>
          </a:xfrm>
          <a:prstGeom prst="line">
            <a:avLst/>
          </a:prstGeom>
          <a:ln w="1905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F0D43-5237-4DB6-854C-57379881F3F8}"/>
              </a:ext>
            </a:extLst>
          </p:cNvPr>
          <p:cNvSpPr txBox="1"/>
          <p:nvPr/>
        </p:nvSpPr>
        <p:spPr>
          <a:xfrm>
            <a:off x="4788024" y="2780928"/>
            <a:ext cx="41764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программа туристического </a:t>
            </a:r>
            <a:r>
              <a:rPr lang="ru-RU" dirty="0" err="1"/>
              <a:t>кешбэка</a:t>
            </a:r>
            <a:endParaRPr lang="ru-RU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программа детского</a:t>
            </a:r>
            <a:br>
              <a:rPr lang="ru-RU" dirty="0"/>
            </a:br>
            <a:r>
              <a:rPr lang="ru-RU" dirty="0"/>
              <a:t>туристического </a:t>
            </a:r>
            <a:r>
              <a:rPr lang="ru-RU" dirty="0" err="1"/>
              <a:t>кешбэка</a:t>
            </a:r>
            <a:endParaRPr lang="ru-RU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отмена НДС для отелей,</a:t>
            </a:r>
            <a:br>
              <a:rPr lang="ru-RU" dirty="0"/>
            </a:br>
            <a:r>
              <a:rPr lang="ru-RU" dirty="0"/>
              <a:t>гостиниц, кемпингов, баз отдыха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льготные займы для бизнеса</a:t>
            </a:r>
            <a:br>
              <a:rPr lang="ru-RU" dirty="0"/>
            </a:br>
            <a:r>
              <a:rPr lang="ru-RU" dirty="0"/>
              <a:t>в сфере туризма</a:t>
            </a:r>
            <a:br>
              <a:rPr lang="ru-RU" dirty="0"/>
            </a:br>
            <a:r>
              <a:rPr lang="ru-RU" dirty="0"/>
              <a:t>от Фонда микрокредитования Иркутской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765F8-CEE5-442E-8CBF-C289500A3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436" y="2931824"/>
            <a:ext cx="4123555" cy="274172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70683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14689</TotalTime>
  <Words>428</Words>
  <Application>Microsoft Office PowerPoint</Application>
  <PresentationFormat>Экран (4:3)</PresentationFormat>
  <Paragraphs>78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</dc:creator>
  <cp:lastModifiedBy>Дмитрий Евтюхин</cp:lastModifiedBy>
  <cp:revision>178</cp:revision>
  <dcterms:created xsi:type="dcterms:W3CDTF">2016-12-16T03:29:02Z</dcterms:created>
  <dcterms:modified xsi:type="dcterms:W3CDTF">2022-04-21T14:42:35Z</dcterms:modified>
</cp:coreProperties>
</file>